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1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9144000" cy="5143500" type="screen16x9"/>
  <p:notesSz cx="6858000" cy="9144000"/>
  <p:embeddedFontLst>
    <p:embeddedFont>
      <p:font typeface="Amatic SC" panose="020B0604020202020204" charset="-79"/>
      <p:regular r:id="rId15"/>
      <p:bold r:id="rId16"/>
    </p:embeddedFont>
    <p:embeddedFont>
      <p:font typeface="Average" panose="020B0604020202020204" charset="0"/>
      <p:regular r:id="rId17"/>
    </p:embeddedFont>
    <p:embeddedFont>
      <p:font typeface="Oswald" panose="020B0604020202020204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308184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80f91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80f91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715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6f980f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6f980f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094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6f980f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6f980f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4155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6f980f9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6f980f9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8557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6f980f9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c6f980f91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853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a3c31e96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a3c31e96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3277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6f980f9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c6f980f9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3781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6f980f91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6f980f91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6832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a3c31e96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a3c31e96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5060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.facebook.com/l.php?u=https://www.pexels.com/royalty-free-images/?fbclid%3DIwAR2HhRJ1LlGQyvXwJesMteB6PDbu7nka3Xsj3MQyWTePjuliVuYKG6ev6H4&amp;h=AT01fqv2Qv-cM22_rSGgtxsMxB97KgVpWQ6c9SKH8GIW82vz1Bum9tXekKKPFoFCRbhT4wrGm4asZAlRU3yTCOQ1CR-bWNbKO_WsFlPXFabcNlHvppiApngUDAA962evpKtS0-j0-lTIo-BoqH6azw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qub.ac.uk/" TargetMode="External"/><Relationship Id="rId4" Type="http://schemas.openxmlformats.org/officeDocument/2006/relationships/hyperlink" Target="https://pixabay.com/?fbclid=IwAR0w6EH0vVhiN88GhPlxde-oAFo7SvUWu_tSL4n6fjLmEW63R_lMYPDWEB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4294967295"/>
          </p:nvPr>
        </p:nvSpPr>
        <p:spPr>
          <a:xfrm>
            <a:off x="311700" y="758850"/>
            <a:ext cx="8520600" cy="9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Escape From Elms</a:t>
            </a:r>
            <a:endParaRPr sz="54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4294967295"/>
          </p:nvPr>
        </p:nvSpPr>
        <p:spPr>
          <a:xfrm>
            <a:off x="121358" y="2958350"/>
            <a:ext cx="17646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Roche Palen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62" name="Google Shape;62;p13"/>
          <p:cNvCxnSpPr/>
          <p:nvPr/>
        </p:nvCxnSpPr>
        <p:spPr>
          <a:xfrm>
            <a:off x="868200" y="3458513"/>
            <a:ext cx="270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3"/>
          <p:cNvSpPr txBox="1">
            <a:spLocks noGrp="1"/>
          </p:cNvSpPr>
          <p:nvPr>
            <p:ph type="body" idx="4294967295"/>
          </p:nvPr>
        </p:nvSpPr>
        <p:spPr>
          <a:xfrm>
            <a:off x="147438" y="3458517"/>
            <a:ext cx="1764600" cy="9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40301756</a:t>
            </a:r>
            <a:endParaRPr sz="1300"/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4294967295"/>
          </p:nvPr>
        </p:nvSpPr>
        <p:spPr>
          <a:xfrm>
            <a:off x="1912076" y="2958350"/>
            <a:ext cx="19674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Rebecca Barnett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65" name="Google Shape;65;p13"/>
          <p:cNvCxnSpPr/>
          <p:nvPr/>
        </p:nvCxnSpPr>
        <p:spPr>
          <a:xfrm>
            <a:off x="2760325" y="3418688"/>
            <a:ext cx="270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" name="Google Shape;66;p13"/>
          <p:cNvSpPr txBox="1">
            <a:spLocks noGrp="1"/>
          </p:cNvSpPr>
          <p:nvPr>
            <p:ph type="body" idx="4294967295"/>
          </p:nvPr>
        </p:nvSpPr>
        <p:spPr>
          <a:xfrm>
            <a:off x="2224822" y="3418694"/>
            <a:ext cx="1341900" cy="2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40266742</a:t>
            </a:r>
            <a:endParaRPr sz="1300"/>
          </a:p>
        </p:txBody>
      </p:sp>
      <p:sp>
        <p:nvSpPr>
          <p:cNvPr id="67" name="Google Shape;67;p13"/>
          <p:cNvSpPr txBox="1">
            <a:spLocks noGrp="1"/>
          </p:cNvSpPr>
          <p:nvPr>
            <p:ph type="body" idx="4294967295"/>
          </p:nvPr>
        </p:nvSpPr>
        <p:spPr>
          <a:xfrm>
            <a:off x="3702778" y="2958350"/>
            <a:ext cx="17646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Niall O’Neill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68" name="Google Shape;68;p13"/>
          <p:cNvSpPr txBox="1">
            <a:spLocks noGrp="1"/>
          </p:cNvSpPr>
          <p:nvPr>
            <p:ph type="body" idx="4294967295"/>
          </p:nvPr>
        </p:nvSpPr>
        <p:spPr>
          <a:xfrm>
            <a:off x="3702769" y="3458517"/>
            <a:ext cx="1764600" cy="9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40297272</a:t>
            </a:r>
            <a:endParaRPr sz="1300"/>
          </a:p>
        </p:txBody>
      </p:sp>
      <p:sp>
        <p:nvSpPr>
          <p:cNvPr id="69" name="Google Shape;69;p13"/>
          <p:cNvSpPr txBox="1">
            <a:spLocks noGrp="1"/>
          </p:cNvSpPr>
          <p:nvPr>
            <p:ph type="body" idx="4294967295"/>
          </p:nvPr>
        </p:nvSpPr>
        <p:spPr>
          <a:xfrm>
            <a:off x="5493493" y="2958350"/>
            <a:ext cx="17646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Ellie Walsh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70" name="Google Shape;70;p13"/>
          <p:cNvCxnSpPr/>
          <p:nvPr/>
        </p:nvCxnSpPr>
        <p:spPr>
          <a:xfrm>
            <a:off x="8004950" y="3418688"/>
            <a:ext cx="270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1" name="Google Shape;71;p13"/>
          <p:cNvSpPr txBox="1">
            <a:spLocks noGrp="1"/>
          </p:cNvSpPr>
          <p:nvPr>
            <p:ph type="body" idx="4294967295"/>
          </p:nvPr>
        </p:nvSpPr>
        <p:spPr>
          <a:xfrm>
            <a:off x="5554063" y="3458517"/>
            <a:ext cx="1764600" cy="9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40289446</a:t>
            </a:r>
            <a:endParaRPr sz="1300"/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4294967295"/>
          </p:nvPr>
        </p:nvSpPr>
        <p:spPr>
          <a:xfrm>
            <a:off x="7258093" y="2958350"/>
            <a:ext cx="17646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 dirty="0" smtClean="0">
                <a:solidFill>
                  <a:schemeClr val="dk1"/>
                </a:solidFill>
              </a:rPr>
              <a:t>J</a:t>
            </a:r>
            <a:r>
              <a:rPr lang="en" sz="1700" dirty="0" smtClean="0">
                <a:solidFill>
                  <a:schemeClr val="dk1"/>
                </a:solidFill>
              </a:rPr>
              <a:t>ohn</a:t>
            </a:r>
            <a:r>
              <a:rPr lang="en" sz="1700" dirty="0" smtClean="0">
                <a:solidFill>
                  <a:schemeClr val="dk1"/>
                </a:solidFill>
              </a:rPr>
              <a:t> Higgins</a:t>
            </a:r>
            <a:endParaRPr sz="1700" dirty="0">
              <a:solidFill>
                <a:schemeClr val="dk1"/>
              </a:solidFill>
            </a:endParaRPr>
          </a:p>
        </p:txBody>
      </p:sp>
      <p:sp>
        <p:nvSpPr>
          <p:cNvPr id="73" name="Google Shape;73;p13"/>
          <p:cNvSpPr txBox="1">
            <a:spLocks noGrp="1"/>
          </p:cNvSpPr>
          <p:nvPr>
            <p:ph type="body" idx="4294967295"/>
          </p:nvPr>
        </p:nvSpPr>
        <p:spPr>
          <a:xfrm>
            <a:off x="7258088" y="3458517"/>
            <a:ext cx="1764600" cy="9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40291622</a:t>
            </a:r>
            <a:endParaRPr sz="1300"/>
          </a:p>
        </p:txBody>
      </p:sp>
      <p:cxnSp>
        <p:nvCxnSpPr>
          <p:cNvPr id="74" name="Google Shape;74;p13"/>
          <p:cNvCxnSpPr/>
          <p:nvPr/>
        </p:nvCxnSpPr>
        <p:spPr>
          <a:xfrm>
            <a:off x="4436550" y="3418688"/>
            <a:ext cx="270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13"/>
          <p:cNvCxnSpPr/>
          <p:nvPr/>
        </p:nvCxnSpPr>
        <p:spPr>
          <a:xfrm>
            <a:off x="6240350" y="3418688"/>
            <a:ext cx="270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Collection of data using HTML</a:t>
            </a:r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body" idx="1"/>
          </p:nvPr>
        </p:nvSpPr>
        <p:spPr>
          <a:xfrm>
            <a:off x="4572000" y="3946725"/>
            <a:ext cx="4327500" cy="7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User is required to enter their name in order to play the game.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82" name="Google Shape;8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800" y="1146250"/>
            <a:ext cx="4238425" cy="367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8450" y="1242200"/>
            <a:ext cx="4434602" cy="26591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" name="Google Shape;84;p14"/>
          <p:cNvCxnSpPr/>
          <p:nvPr/>
        </p:nvCxnSpPr>
        <p:spPr>
          <a:xfrm rot="10800000" flipH="1">
            <a:off x="3213850" y="766475"/>
            <a:ext cx="2669400" cy="122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" name="Google Shape;85;p14"/>
          <p:cNvCxnSpPr/>
          <p:nvPr/>
        </p:nvCxnSpPr>
        <p:spPr>
          <a:xfrm rot="10800000" flipH="1">
            <a:off x="5735175" y="860700"/>
            <a:ext cx="349500" cy="142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" name="Google Shape;86;p14"/>
          <p:cNvCxnSpPr/>
          <p:nvPr/>
        </p:nvCxnSpPr>
        <p:spPr>
          <a:xfrm rot="10800000">
            <a:off x="6938625" y="813700"/>
            <a:ext cx="927900" cy="141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" name="Google Shape;87;p14"/>
          <p:cNvCxnSpPr/>
          <p:nvPr/>
        </p:nvCxnSpPr>
        <p:spPr>
          <a:xfrm flipH="1">
            <a:off x="6541850" y="3294525"/>
            <a:ext cx="417000" cy="75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8" name="Google Shape;88;p14"/>
          <p:cNvCxnSpPr/>
          <p:nvPr/>
        </p:nvCxnSpPr>
        <p:spPr>
          <a:xfrm rot="10800000" flipH="1">
            <a:off x="2891125" y="4168500"/>
            <a:ext cx="1761600" cy="6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9" name="Google Shape;89;p14"/>
          <p:cNvSpPr txBox="1"/>
          <p:nvPr/>
        </p:nvSpPr>
        <p:spPr>
          <a:xfrm>
            <a:off x="5466225" y="248500"/>
            <a:ext cx="2030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The user must also select a character to play as</a:t>
            </a:r>
            <a:endParaRPr>
              <a:solidFill>
                <a:srgbClr val="CCCCCC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this Information is used</a:t>
            </a:r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body" idx="4294967295"/>
          </p:nvPr>
        </p:nvSpPr>
        <p:spPr>
          <a:xfrm>
            <a:off x="508325" y="1371450"/>
            <a:ext cx="2631600" cy="13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The Information is saved, and used to personalise the dialogue that is displayed throughout the game, furthering the immersion that the user can feel within the game.</a:t>
            </a:r>
            <a:endParaRPr sz="1300"/>
          </a:p>
        </p:txBody>
      </p:sp>
      <p:pic>
        <p:nvPicPr>
          <p:cNvPr id="96" name="Google Shape;9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700" y="2867475"/>
            <a:ext cx="3115650" cy="20720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15"/>
          <p:cNvCxnSpPr/>
          <p:nvPr/>
        </p:nvCxnSpPr>
        <p:spPr>
          <a:xfrm flipH="1">
            <a:off x="1216875" y="2662500"/>
            <a:ext cx="255600" cy="59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8" name="Google Shape;98;p15"/>
          <p:cNvSpPr txBox="1"/>
          <p:nvPr/>
        </p:nvSpPr>
        <p:spPr>
          <a:xfrm>
            <a:off x="5257775" y="786650"/>
            <a:ext cx="20103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The Name and the character the user entered/selected in the homepage</a:t>
            </a:r>
            <a:endParaRPr>
              <a:solidFill>
                <a:srgbClr val="CCCCCC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4275" y="2119950"/>
            <a:ext cx="5047150" cy="27343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5"/>
          <p:cNvCxnSpPr/>
          <p:nvPr/>
        </p:nvCxnSpPr>
        <p:spPr>
          <a:xfrm>
            <a:off x="6172200" y="1788450"/>
            <a:ext cx="495300" cy="172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1" name="Google Shape;101;p15"/>
          <p:cNvCxnSpPr/>
          <p:nvPr/>
        </p:nvCxnSpPr>
        <p:spPr>
          <a:xfrm flipH="1">
            <a:off x="5367650" y="1781725"/>
            <a:ext cx="219600" cy="135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timed event</a:t>
            </a:r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body" idx="2"/>
          </p:nvPr>
        </p:nvSpPr>
        <p:spPr>
          <a:xfrm>
            <a:off x="4832400" y="1170125"/>
            <a:ext cx="3999900" cy="20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Each level has a countdown timer positioned clearly at the top of the page. 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This not only adds a challenge to the game by only allowing the user so much time to complete each level but also allows us to ensure the play time is 5 minutes max.</a:t>
            </a:r>
            <a:endParaRPr sz="1600"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314825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1125" y="3516950"/>
            <a:ext cx="6181725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 idx="4294967295"/>
          </p:nvPr>
        </p:nvSpPr>
        <p:spPr>
          <a:xfrm>
            <a:off x="183950" y="155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the Game works:</a:t>
            </a:r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4294967295"/>
          </p:nvPr>
        </p:nvSpPr>
        <p:spPr>
          <a:xfrm>
            <a:off x="311700" y="755800"/>
            <a:ext cx="3144300" cy="13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Hidden Buttons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/>
              <a:t>For the majority of the game, it functions by having buttons that have been made transparent that trigger specific events when selected.</a:t>
            </a:r>
            <a:endParaRPr sz="13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924" y="4249450"/>
            <a:ext cx="4489225" cy="5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925" y="2306350"/>
            <a:ext cx="1629300" cy="17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6050" y="3664988"/>
            <a:ext cx="1897226" cy="111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7675" y="3665000"/>
            <a:ext cx="1862276" cy="127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54100" y="2577732"/>
            <a:ext cx="2803081" cy="11781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17"/>
          <p:cNvCxnSpPr/>
          <p:nvPr/>
        </p:nvCxnSpPr>
        <p:spPr>
          <a:xfrm rot="10800000">
            <a:off x="3287725" y="3623950"/>
            <a:ext cx="289200" cy="73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2" name="Google Shape;122;p17"/>
          <p:cNvSpPr/>
          <p:nvPr/>
        </p:nvSpPr>
        <p:spPr>
          <a:xfrm>
            <a:off x="4517900" y="4538375"/>
            <a:ext cx="1562142" cy="342281"/>
          </a:xfrm>
          <a:custGeom>
            <a:avLst/>
            <a:gdLst/>
            <a:ahLst/>
            <a:cxnLst/>
            <a:rect l="l" t="t" r="r" b="b"/>
            <a:pathLst>
              <a:path w="96802" h="15933" extrusionOk="0">
                <a:moveTo>
                  <a:pt x="0" y="2540"/>
                </a:moveTo>
                <a:cubicBezTo>
                  <a:pt x="1458" y="3575"/>
                  <a:pt x="4375" y="7056"/>
                  <a:pt x="8749" y="8749"/>
                </a:cubicBezTo>
                <a:cubicBezTo>
                  <a:pt x="13123" y="10442"/>
                  <a:pt x="18203" y="11524"/>
                  <a:pt x="26246" y="12700"/>
                </a:cubicBezTo>
                <a:cubicBezTo>
                  <a:pt x="34289" y="13876"/>
                  <a:pt x="47225" y="16321"/>
                  <a:pt x="57009" y="15804"/>
                </a:cubicBezTo>
                <a:cubicBezTo>
                  <a:pt x="66793" y="15287"/>
                  <a:pt x="78317" y="12230"/>
                  <a:pt x="84949" y="9596"/>
                </a:cubicBezTo>
                <a:cubicBezTo>
                  <a:pt x="91581" y="6962"/>
                  <a:pt x="94827" y="1599"/>
                  <a:pt x="96802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23" name="Google Shape;123;p17"/>
          <p:cNvSpPr txBox="1">
            <a:spLocks noGrp="1"/>
          </p:cNvSpPr>
          <p:nvPr>
            <p:ph type="body" idx="4294967295"/>
          </p:nvPr>
        </p:nvSpPr>
        <p:spPr>
          <a:xfrm>
            <a:off x="4957175" y="410650"/>
            <a:ext cx="3144300" cy="13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</a:rPr>
              <a:t>Difficulty:</a:t>
            </a:r>
            <a:endParaRPr sz="16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At the start of the game the user must select a difficulty, this will determine how many rooms the user must play through in order to escape.</a:t>
            </a:r>
            <a:endParaRPr sz="11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73200" y="1553901"/>
            <a:ext cx="2906899" cy="17430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17"/>
          <p:cNvCxnSpPr/>
          <p:nvPr/>
        </p:nvCxnSpPr>
        <p:spPr>
          <a:xfrm>
            <a:off x="6219275" y="1586750"/>
            <a:ext cx="773100" cy="80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>
            <a:spLocks noGrp="1"/>
          </p:cNvSpPr>
          <p:nvPr>
            <p:ph type="title" idx="4294967295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the Game works continued:</a:t>
            </a:r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4294967295"/>
          </p:nvPr>
        </p:nvSpPr>
        <p:spPr>
          <a:xfrm>
            <a:off x="210850" y="520225"/>
            <a:ext cx="3999900" cy="10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</a:rPr>
              <a:t>Drag and Drop:</a:t>
            </a:r>
            <a:endParaRPr sz="1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900"/>
              <a:t>In level 2, the User must drag the light onto the game screen in order to be able to see the game.</a:t>
            </a:r>
            <a:endParaRPr sz="900"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4294967295"/>
          </p:nvPr>
        </p:nvSpPr>
        <p:spPr>
          <a:xfrm>
            <a:off x="4928675" y="118050"/>
            <a:ext cx="3999900" cy="11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</a:rPr>
              <a:t>Enter Code: </a:t>
            </a:r>
            <a:endParaRPr sz="1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900">
                <a:solidFill>
                  <a:srgbClr val="B7B7B7"/>
                </a:solidFill>
              </a:rPr>
              <a:t>In Level 4 the user must find their way to the door, finding numbers along the way. The user must then enter the numbers they found in order to escape.</a:t>
            </a:r>
            <a:endParaRPr sz="900">
              <a:solidFill>
                <a:srgbClr val="B7B7B7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body" idx="4294967295"/>
          </p:nvPr>
        </p:nvSpPr>
        <p:spPr>
          <a:xfrm>
            <a:off x="237750" y="2990225"/>
            <a:ext cx="3999900" cy="11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</a:rPr>
              <a:t>Visibility: </a:t>
            </a:r>
            <a:endParaRPr sz="1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900">
                <a:solidFill>
                  <a:srgbClr val="B7B7B7"/>
                </a:solidFill>
              </a:rPr>
              <a:t>In multiple levels, the game screen varies in dimness, either to encourage the play to work faster or to add another function to the game (like turning a light on in order to be able to continue)</a:t>
            </a:r>
            <a:endParaRPr sz="900">
              <a:solidFill>
                <a:srgbClr val="B7B7B7"/>
              </a:solidFill>
            </a:endParaRPr>
          </a:p>
        </p:txBody>
      </p:sp>
      <p:pic>
        <p:nvPicPr>
          <p:cNvPr id="134" name="Google Shape;1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582625"/>
            <a:ext cx="2165400" cy="142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8300" y="3570158"/>
            <a:ext cx="2017951" cy="1446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 rotWithShape="1">
          <a:blip r:embed="rId5">
            <a:alphaModFix/>
          </a:blip>
          <a:srcRect l="13998" t="57166" r="69244" b="17343"/>
          <a:stretch/>
        </p:blipFill>
        <p:spPr>
          <a:xfrm>
            <a:off x="210850" y="1457725"/>
            <a:ext cx="1684309" cy="144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 rotWithShape="1">
          <a:blip r:embed="rId6">
            <a:alphaModFix/>
          </a:blip>
          <a:srcRect l="31403" r="29801" b="77581"/>
          <a:stretch/>
        </p:blipFill>
        <p:spPr>
          <a:xfrm>
            <a:off x="5784464" y="1085150"/>
            <a:ext cx="2203666" cy="75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 rotWithShape="1">
          <a:blip r:embed="rId7">
            <a:alphaModFix/>
          </a:blip>
          <a:srcRect r="21110"/>
          <a:stretch/>
        </p:blipFill>
        <p:spPr>
          <a:xfrm>
            <a:off x="1962762" y="1526219"/>
            <a:ext cx="2382875" cy="1309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9499" y="4012951"/>
            <a:ext cx="3398749" cy="1004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" name="Google Shape;140;p18"/>
          <p:cNvCxnSpPr/>
          <p:nvPr/>
        </p:nvCxnSpPr>
        <p:spPr>
          <a:xfrm rot="10800000">
            <a:off x="1485825" y="2319475"/>
            <a:ext cx="322800" cy="75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1" name="Google Shape;141;p18"/>
          <p:cNvSpPr txBox="1"/>
          <p:nvPr/>
        </p:nvSpPr>
        <p:spPr>
          <a:xfrm>
            <a:off x="1701075" y="3022150"/>
            <a:ext cx="211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The dragged lightbulb</a:t>
            </a:r>
            <a:endParaRPr>
              <a:solidFill>
                <a:srgbClr val="CCCCCC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42" name="Google Shape;142;p18"/>
          <p:cNvCxnSpPr>
            <a:stCxn id="134" idx="0"/>
            <a:endCxn id="135" idx="0"/>
          </p:cNvCxnSpPr>
          <p:nvPr/>
        </p:nvCxnSpPr>
        <p:spPr>
          <a:xfrm rot="-5400000">
            <a:off x="6769650" y="2455075"/>
            <a:ext cx="12600" cy="2242500"/>
          </a:xfrm>
          <a:prstGeom prst="curvedConnector3">
            <a:avLst>
              <a:gd name="adj1" fmla="val 198882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" name="Google Shape;143;p18"/>
          <p:cNvSpPr txBox="1"/>
          <p:nvPr/>
        </p:nvSpPr>
        <p:spPr>
          <a:xfrm>
            <a:off x="5681375" y="3092825"/>
            <a:ext cx="2494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The lightbulb has been dragged onto the game screen</a:t>
            </a:r>
            <a:endParaRPr sz="1100">
              <a:solidFill>
                <a:srgbClr val="CCCCCC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44" name="Google Shape;144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34280" y="1987050"/>
            <a:ext cx="3788695" cy="116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 Statistics:</a:t>
            </a:r>
            <a:endParaRPr/>
          </a:p>
        </p:txBody>
      </p:sp>
      <p:sp>
        <p:nvSpPr>
          <p:cNvPr id="150" name="Google Shape;150;p19"/>
          <p:cNvSpPr txBox="1"/>
          <p:nvPr/>
        </p:nvSpPr>
        <p:spPr>
          <a:xfrm>
            <a:off x="7644650" y="1102650"/>
            <a:ext cx="12303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Average"/>
                <a:ea typeface="Average"/>
                <a:cs typeface="Average"/>
                <a:sym typeface="Average"/>
              </a:rPr>
              <a:t>The game will save the time the player took to finish each level and output the overall time at the end of the game.</a:t>
            </a:r>
            <a:endParaRPr>
              <a:solidFill>
                <a:srgbClr val="B7B7B7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51" name="Google Shape;15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400" y="1102650"/>
            <a:ext cx="6963151" cy="377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Accessibility</a:t>
            </a:r>
            <a:endParaRPr/>
          </a:p>
        </p:txBody>
      </p:sp>
      <p:pic>
        <p:nvPicPr>
          <p:cNvPr id="157" name="Google Shape;15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625" y="1388548"/>
            <a:ext cx="2905352" cy="6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163" y="2141451"/>
            <a:ext cx="2880281" cy="6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620" y="2894352"/>
            <a:ext cx="2905350" cy="62229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 txBox="1"/>
          <p:nvPr/>
        </p:nvSpPr>
        <p:spPr>
          <a:xfrm>
            <a:off x="194975" y="988350"/>
            <a:ext cx="490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Average"/>
                <a:ea typeface="Average"/>
                <a:cs typeface="Average"/>
                <a:sym typeface="Average"/>
              </a:rPr>
              <a:t>Text resizing for the visually impaired:</a:t>
            </a:r>
            <a:endParaRPr>
              <a:solidFill>
                <a:srgbClr val="B7B7B7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4159600" y="988350"/>
            <a:ext cx="490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Average"/>
                <a:ea typeface="Average"/>
                <a:cs typeface="Average"/>
                <a:sym typeface="Average"/>
              </a:rPr>
              <a:t>Labelling for the colourblind:</a:t>
            </a:r>
            <a:endParaRPr>
              <a:solidFill>
                <a:srgbClr val="B7B7B7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62" name="Google Shape;16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9600" y="1388550"/>
            <a:ext cx="4808751" cy="318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3063" y="3603825"/>
            <a:ext cx="3156475" cy="13354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0"/>
          <p:cNvSpPr txBox="1"/>
          <p:nvPr/>
        </p:nvSpPr>
        <p:spPr>
          <a:xfrm>
            <a:off x="94125" y="1465725"/>
            <a:ext cx="564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Small Text</a:t>
            </a:r>
            <a:endParaRPr sz="110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65" name="Google Shape;165;p20"/>
          <p:cNvSpPr txBox="1"/>
          <p:nvPr/>
        </p:nvSpPr>
        <p:spPr>
          <a:xfrm>
            <a:off x="0" y="2189500"/>
            <a:ext cx="7314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Medium text</a:t>
            </a:r>
            <a:endParaRPr sz="110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(default)</a:t>
            </a:r>
            <a:endParaRPr sz="110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66" name="Google Shape;166;p20"/>
          <p:cNvSpPr txBox="1"/>
          <p:nvPr/>
        </p:nvSpPr>
        <p:spPr>
          <a:xfrm>
            <a:off x="60500" y="2943900"/>
            <a:ext cx="658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Large Text</a:t>
            </a:r>
            <a:endParaRPr sz="110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Copyright disclosure:</a:t>
            </a:r>
            <a:endParaRPr/>
          </a:p>
        </p:txBody>
      </p:sp>
      <p:sp>
        <p:nvSpPr>
          <p:cNvPr id="172" name="Google Shape;172;p21"/>
          <p:cNvSpPr txBox="1"/>
          <p:nvPr/>
        </p:nvSpPr>
        <p:spPr>
          <a:xfrm>
            <a:off x="410125" y="1102650"/>
            <a:ext cx="8283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Average"/>
                <a:ea typeface="Average"/>
                <a:cs typeface="Average"/>
                <a:sym typeface="Average"/>
              </a:rPr>
              <a:t>The Majority of the images used have either been photographed by ourselves.</a:t>
            </a:r>
            <a:endParaRPr>
              <a:solidFill>
                <a:srgbClr val="B7B7B7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Average"/>
                <a:ea typeface="Average"/>
                <a:cs typeface="Average"/>
                <a:sym typeface="Average"/>
              </a:rPr>
              <a:t>All drawings have been done by members in ours group.</a:t>
            </a:r>
            <a:endParaRPr>
              <a:solidFill>
                <a:srgbClr val="B7B7B7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3" name="Google Shape;173;p21"/>
          <p:cNvSpPr txBox="1"/>
          <p:nvPr/>
        </p:nvSpPr>
        <p:spPr>
          <a:xfrm>
            <a:off x="511000" y="1926150"/>
            <a:ext cx="4862384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Websites where copyright free </a:t>
            </a:r>
            <a:r>
              <a:rPr lang="en" dirty="0" smtClean="0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images/sound </a:t>
            </a:r>
            <a:r>
              <a:rPr lang="en" dirty="0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were sourced:</a:t>
            </a:r>
            <a:endParaRPr dirty="0">
              <a:solidFill>
                <a:srgbClr val="CCCCCC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4" name="Google Shape;174;p21"/>
          <p:cNvSpPr txBox="1"/>
          <p:nvPr/>
        </p:nvSpPr>
        <p:spPr>
          <a:xfrm>
            <a:off x="638725" y="2326350"/>
            <a:ext cx="6602400" cy="1093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marR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u="sng" dirty="0">
                <a:solidFill>
                  <a:srgbClr val="CCCCCC"/>
                </a:solidFill>
                <a:highlight>
                  <a:srgbClr val="242526"/>
                </a:highlight>
                <a:latin typeface="Average"/>
                <a:ea typeface="Average"/>
                <a:cs typeface="Average"/>
                <a:sym typeface="Average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https://www.pexels.com/royalty-free-images/</a:t>
            </a:r>
            <a:endParaRPr sz="1350" dirty="0">
              <a:solidFill>
                <a:srgbClr val="CCCCCC"/>
              </a:solidFill>
              <a:highlight>
                <a:srgbClr val="242526"/>
              </a:highlight>
              <a:latin typeface="Average"/>
              <a:ea typeface="Average"/>
              <a:cs typeface="Average"/>
              <a:sym typeface="Average"/>
            </a:endParaRPr>
          </a:p>
          <a:p>
            <a:pPr marL="114300" marR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u="sng" dirty="0">
                <a:solidFill>
                  <a:srgbClr val="CCCCCC"/>
                </a:solidFill>
                <a:highlight>
                  <a:srgbClr val="242526"/>
                </a:highlight>
                <a:latin typeface="Average"/>
                <a:ea typeface="Average"/>
                <a:cs typeface="Average"/>
                <a:sym typeface="Average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https://pixabay.com/</a:t>
            </a:r>
            <a:endParaRPr sz="1350" u="sng" dirty="0">
              <a:solidFill>
                <a:srgbClr val="CCCCCC"/>
              </a:solidFill>
              <a:highlight>
                <a:srgbClr val="242526"/>
              </a:highlight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   </a:t>
            </a:r>
            <a:r>
              <a:rPr lang="en" u="sng" dirty="0">
                <a:solidFill>
                  <a:srgbClr val="CCCCCC"/>
                </a:solidFill>
                <a:highlight>
                  <a:srgbClr val="242526"/>
                </a:highlight>
                <a:latin typeface="Average"/>
                <a:ea typeface="Average"/>
                <a:cs typeface="Average"/>
                <a:sym typeface="Average"/>
                <a:hlinkClick r:id="rId5"/>
              </a:rPr>
              <a:t>https://www.qub.ac.uk</a:t>
            </a:r>
            <a:r>
              <a:rPr lang="en" u="sng" dirty="0" smtClean="0">
                <a:solidFill>
                  <a:srgbClr val="CCCCCC"/>
                </a:solidFill>
                <a:highlight>
                  <a:srgbClr val="242526"/>
                </a:highlight>
                <a:latin typeface="Average"/>
                <a:ea typeface="Average"/>
                <a:cs typeface="Average"/>
                <a:sym typeface="Average"/>
                <a:hlinkClick r:id="rId5"/>
              </a:rPr>
              <a:t>/</a:t>
            </a:r>
            <a:endParaRPr lang="en" u="sng" dirty="0" smtClean="0">
              <a:solidFill>
                <a:srgbClr val="CCCCCC"/>
              </a:solidFill>
              <a:highlight>
                <a:srgbClr val="242526"/>
              </a:highlight>
              <a:latin typeface="Average"/>
              <a:ea typeface="Average"/>
              <a:cs typeface="Average"/>
              <a:sym typeface="Average"/>
            </a:endParaRPr>
          </a:p>
          <a:p>
            <a:pPr lvl="0"/>
            <a:r>
              <a:rPr lang="en-GB" u="sng" dirty="0" smtClean="0">
                <a:solidFill>
                  <a:srgbClr val="CCCCCC"/>
                </a:solidFill>
                <a:highlight>
                  <a:srgbClr val="242526"/>
                </a:highlight>
                <a:latin typeface="Average"/>
                <a:ea typeface="Average"/>
                <a:cs typeface="Average"/>
                <a:sym typeface="Average"/>
              </a:rPr>
              <a:t>https</a:t>
            </a:r>
            <a:r>
              <a:rPr lang="en-GB" u="sng" dirty="0">
                <a:solidFill>
                  <a:srgbClr val="CCCCCC"/>
                </a:solidFill>
                <a:highlight>
                  <a:srgbClr val="242526"/>
                </a:highlight>
                <a:latin typeface="Average"/>
                <a:ea typeface="Average"/>
                <a:cs typeface="Average"/>
                <a:sym typeface="Average"/>
              </a:rPr>
              <a:t>://freesound.org/</a:t>
            </a:r>
            <a:endParaRPr u="sng" dirty="0">
              <a:solidFill>
                <a:srgbClr val="CCCCCC"/>
              </a:solidFill>
              <a:highlight>
                <a:srgbClr val="242526"/>
              </a:highlight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F0077A385ECF4A8CF368FD2821B469" ma:contentTypeVersion="10" ma:contentTypeDescription="Create a new document." ma:contentTypeScope="" ma:versionID="1ad1ca2190623b5db74a41e9cf54a797">
  <xsd:schema xmlns:xsd="http://www.w3.org/2001/XMLSchema" xmlns:xs="http://www.w3.org/2001/XMLSchema" xmlns:p="http://schemas.microsoft.com/office/2006/metadata/properties" xmlns:ns2="aed3dfca-ed03-4638-8e43-cd3a9dfd5b0c" targetNamespace="http://schemas.microsoft.com/office/2006/metadata/properties" ma:root="true" ma:fieldsID="8971aa925f849583f952a10c6f6eccfc" ns2:_="">
    <xsd:import namespace="aed3dfca-ed03-4638-8e43-cd3a9dfd5b0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d3dfca-ed03-4638-8e43-cd3a9dfd5b0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6BB052-BBFC-4B51-9939-6873A70340E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35EF76C-C8BC-4DBA-A188-D396EB40D8BB}">
  <ds:schemaRefs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aed3dfca-ed03-4638-8e43-cd3a9dfd5b0c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81C7415-1D53-4F2B-BBE1-36D7B00F16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ed3dfca-ed03-4638-8e43-cd3a9dfd5b0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437</Words>
  <Application>Microsoft Office PowerPoint</Application>
  <PresentationFormat>On-screen Show (16:9)</PresentationFormat>
  <Paragraphs>52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Amatic SC</vt:lpstr>
      <vt:lpstr>Average</vt:lpstr>
      <vt:lpstr>Arial</vt:lpstr>
      <vt:lpstr>Oswald</vt:lpstr>
      <vt:lpstr>Slate</vt:lpstr>
      <vt:lpstr>Escape From Elms</vt:lpstr>
      <vt:lpstr>Collection of data using HTML</vt:lpstr>
      <vt:lpstr>How this Information is used</vt:lpstr>
      <vt:lpstr>JavaScript timed event</vt:lpstr>
      <vt:lpstr>How the Game works:</vt:lpstr>
      <vt:lpstr>How the Game works continued:</vt:lpstr>
      <vt:lpstr>Player Statistics:</vt:lpstr>
      <vt:lpstr>Accessibility</vt:lpstr>
      <vt:lpstr>Copyright disclosure: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Escape From Elms</dc:title>
  <dc:creator>JB HIGGINS</dc:creator>
  <cp:lastModifiedBy>JB HIGGINS</cp:lastModifiedBy>
  <cp:revision>3</cp:revision>
  <dcterms:modified xsi:type="dcterms:W3CDTF">2021-04-26T10:17:06Z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0x01010040F0077A385ECF4A8CF368FD2821B469</vt:lpwstr>
  </property>
</Properties>
</file>